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81" r:id="rId5"/>
    <p:sldId id="258" r:id="rId6"/>
    <p:sldId id="278" r:id="rId7"/>
    <p:sldId id="282" r:id="rId8"/>
    <p:sldId id="283" r:id="rId9"/>
    <p:sldId id="266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s Koen" initials="JK" lastIdx="1" clrIdx="0">
    <p:extLst>
      <p:ext uri="{19B8F6BF-5375-455C-9EA6-DF929625EA0E}">
        <p15:presenceInfo xmlns:p15="http://schemas.microsoft.com/office/powerpoint/2012/main" userId="S::koen.jacobs@azstlucas.be::f24f74ac-17ec-425a-9f05-34a8b35837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626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12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011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135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914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337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315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59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618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5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405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51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package" Target="../embeddings/Microsoft_Excel_Worksheet6.xlsx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package" Target="../embeddings/Microsoft_Excel_Worksheet7.xlsx"/><Relationship Id="rId10" Type="http://schemas.openxmlformats.org/officeDocument/2006/relationships/image" Target="../media/image12.e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956179" y="1315104"/>
            <a:ext cx="4028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u="sng" dirty="0"/>
              <a:t>TWIST CAPTURE CUSTOM PANELS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956179" y="2850661"/>
            <a:ext cx="4257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dirty="0"/>
              <a:t>VASTE TUMOREN (DNA &amp; </a:t>
            </a:r>
            <a:r>
              <a:rPr lang="nl-BE" sz="2200" dirty="0" err="1"/>
              <a:t>RNA</a:t>
            </a:r>
            <a:r>
              <a:rPr lang="nl-BE" sz="1000" dirty="0" err="1"/>
              <a:t>optioneel</a:t>
            </a:r>
            <a:r>
              <a:rPr lang="nl-BE" sz="2200" dirty="0"/>
              <a:t>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956179" y="4215927"/>
            <a:ext cx="3173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dirty="0" err="1"/>
              <a:t>Hemato</a:t>
            </a:r>
            <a:r>
              <a:rPr lang="nl-BE" sz="2200" dirty="0"/>
              <a:t> (DNA &amp; </a:t>
            </a:r>
            <a:r>
              <a:rPr lang="nl-BE" sz="2200" dirty="0" err="1"/>
              <a:t>RNA</a:t>
            </a:r>
            <a:r>
              <a:rPr lang="nl-BE" sz="1000" dirty="0" err="1"/>
              <a:t>optioneel</a:t>
            </a:r>
            <a:r>
              <a:rPr lang="nl-BE" sz="2200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F8291D-6C5C-453A-AAD2-4D55C390B646}"/>
              </a:ext>
            </a:extLst>
          </p:cNvPr>
          <p:cNvSpPr txBox="1"/>
          <p:nvPr/>
        </p:nvSpPr>
        <p:spPr>
          <a:xfrm>
            <a:off x="3956179" y="3533294"/>
            <a:ext cx="220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dirty="0"/>
              <a:t>NSCLC (RNA </a:t>
            </a:r>
            <a:r>
              <a:rPr lang="nl-BE" sz="2200" dirty="0" err="1"/>
              <a:t>only</a:t>
            </a:r>
            <a:r>
              <a:rPr lang="nl-BE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516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3975" y="102636"/>
            <a:ext cx="257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PRAKTISCH – vaste tumor</a:t>
            </a:r>
          </a:p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141317" y="656706"/>
            <a:ext cx="17873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Preanalyse (APD)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56705" y="1097278"/>
            <a:ext cx="27531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DNA: 5x5 µm snijden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RNA: 5x5 µm snijden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Schildklier: 8 x 5µm snijden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TC minimaal 20%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Bij voorkeur &gt;50mm² </a:t>
            </a:r>
            <a:r>
              <a:rPr lang="nl-BE" sz="1200" dirty="0" err="1"/>
              <a:t>opp</a:t>
            </a:r>
            <a:r>
              <a:rPr lang="nl-BE" sz="1200" dirty="0"/>
              <a:t> weefsel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Aanvraagformulier </a:t>
            </a:r>
            <a:r>
              <a:rPr lang="nl-BE" sz="1200" b="1" u="sng" dirty="0"/>
              <a:t>VOLLEDIG</a:t>
            </a:r>
            <a:r>
              <a:rPr lang="nl-BE" sz="1200" dirty="0"/>
              <a:t> ingevuld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Dagelijks snijden mogelijk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399051" y="657527"/>
            <a:ext cx="19773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DNA/RNA extractie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914439" y="1098099"/>
            <a:ext cx="3296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Promega</a:t>
            </a:r>
            <a:r>
              <a:rPr lang="nl-BE" sz="1200" dirty="0"/>
              <a:t> DNA FFPE PLUS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Promega</a:t>
            </a:r>
            <a:r>
              <a:rPr lang="nl-BE" sz="1200" dirty="0"/>
              <a:t> FFPE 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Extractie: maandag-woensdag (DNA) en woensdag voormiddag (RNA)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cDNA synthese (voor RNA analyse): woensdag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/>
          </a:p>
        </p:txBody>
      </p:sp>
      <p:sp>
        <p:nvSpPr>
          <p:cNvPr id="8" name="Tekstvak 7"/>
          <p:cNvSpPr txBox="1"/>
          <p:nvPr/>
        </p:nvSpPr>
        <p:spPr>
          <a:xfrm>
            <a:off x="7425174" y="668606"/>
            <a:ext cx="18104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Twist </a:t>
            </a:r>
            <a:r>
              <a:rPr lang="nl-BE" dirty="0" err="1"/>
              <a:t>library</a:t>
            </a:r>
            <a:r>
              <a:rPr lang="nl-BE" dirty="0"/>
              <a:t> </a:t>
            </a:r>
            <a:r>
              <a:rPr lang="nl-BE" dirty="0" err="1"/>
              <a:t>prep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7940562" y="1109178"/>
            <a:ext cx="3184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Start woensdag (DNA &amp; RNA):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Start dinsdag (DNA </a:t>
            </a:r>
            <a:r>
              <a:rPr lang="nl-BE" sz="1200" dirty="0" err="1"/>
              <a:t>only</a:t>
            </a:r>
            <a:r>
              <a:rPr lang="nl-BE" sz="1200" dirty="0"/>
              <a:t>): indien meerdere runs per week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l-BE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Pre-</a:t>
            </a:r>
            <a:r>
              <a:rPr lang="nl-BE" sz="1200" dirty="0" err="1"/>
              <a:t>capture</a:t>
            </a:r>
            <a:endParaRPr lang="nl-BE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Capture</a:t>
            </a:r>
            <a:r>
              <a:rPr lang="nl-BE" sz="1200" dirty="0"/>
              <a:t> (overnacht)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Post-</a:t>
            </a:r>
            <a:r>
              <a:rPr lang="nl-BE" sz="1200" dirty="0" err="1"/>
              <a:t>capture</a:t>
            </a: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/>
          </a:p>
        </p:txBody>
      </p:sp>
      <p:sp>
        <p:nvSpPr>
          <p:cNvPr id="10" name="Tekstvak 9"/>
          <p:cNvSpPr txBox="1"/>
          <p:nvPr/>
        </p:nvSpPr>
        <p:spPr>
          <a:xfrm>
            <a:off x="141317" y="2949064"/>
            <a:ext cx="10859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Start NGS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56704" y="3389636"/>
            <a:ext cx="2876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Start </a:t>
            </a:r>
            <a:r>
              <a:rPr lang="nl-BE" sz="1200" dirty="0" err="1"/>
              <a:t>sequencer</a:t>
            </a:r>
            <a:r>
              <a:rPr lang="nl-BE" sz="1200" dirty="0"/>
              <a:t> (DNA + RNA): donderdag </a:t>
            </a:r>
          </a:p>
          <a:p>
            <a:r>
              <a:rPr lang="nl-BE" sz="1200" dirty="0"/>
              <a:t>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Start </a:t>
            </a:r>
            <a:r>
              <a:rPr lang="nl-BE" sz="1200" dirty="0" err="1"/>
              <a:t>sequencer</a:t>
            </a:r>
            <a:r>
              <a:rPr lang="nl-BE" sz="1200" dirty="0"/>
              <a:t> (DNA </a:t>
            </a:r>
            <a:r>
              <a:rPr lang="nl-BE" sz="1200" dirty="0" err="1"/>
              <a:t>only</a:t>
            </a:r>
            <a:r>
              <a:rPr lang="nl-BE" sz="1200" dirty="0"/>
              <a:t>): </a:t>
            </a:r>
          </a:p>
          <a:p>
            <a:r>
              <a:rPr lang="nl-BE" sz="1200" dirty="0"/>
              <a:t>     woensdag </a:t>
            </a:r>
          </a:p>
          <a:p>
            <a:r>
              <a:rPr lang="nl-BE" sz="1200" dirty="0"/>
              <a:t>    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409831" y="2949064"/>
            <a:ext cx="14196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Rapportering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925218" y="3389636"/>
            <a:ext cx="343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Data beschikbaar (DNA &amp; RNA):  vrijdag</a:t>
            </a:r>
          </a:p>
          <a:p>
            <a:r>
              <a:rPr lang="nl-BE" sz="1200" dirty="0"/>
              <a:t>     (voormiddag)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Data beschikbaar (DNA </a:t>
            </a:r>
            <a:r>
              <a:rPr lang="nl-BE" sz="1200" dirty="0" err="1"/>
              <a:t>only</a:t>
            </a:r>
            <a:r>
              <a:rPr lang="nl-BE" sz="1200" dirty="0"/>
              <a:t>):  donderdag</a:t>
            </a:r>
          </a:p>
          <a:p>
            <a:r>
              <a:rPr lang="nl-BE" sz="1200" dirty="0"/>
              <a:t>     (voormiddag)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Wekelijks NGS overleg op vrijdag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Patholoog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Moleculair bioloog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Behandelende artsen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425174" y="2945656"/>
            <a:ext cx="18659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Samenstelling run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940561" y="3460876"/>
            <a:ext cx="343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ffpe</a:t>
            </a:r>
            <a:r>
              <a:rPr lang="nl-BE" sz="1200" dirty="0"/>
              <a:t> DNA &amp; </a:t>
            </a:r>
            <a:r>
              <a:rPr lang="nl-BE" sz="1200" dirty="0" err="1"/>
              <a:t>ffpe</a:t>
            </a:r>
            <a:r>
              <a:rPr lang="nl-BE" sz="1200" dirty="0"/>
              <a:t> RNA: maximaal 26 stalen per flow </a:t>
            </a:r>
            <a:r>
              <a:rPr lang="nl-BE" sz="1200" dirty="0" err="1"/>
              <a:t>cell</a:t>
            </a:r>
            <a:r>
              <a:rPr lang="nl-BE" sz="1200" dirty="0"/>
              <a:t> doch kan wijzigen.  </a:t>
            </a:r>
          </a:p>
          <a:p>
            <a:r>
              <a:rPr lang="nl-BE" sz="1200" dirty="0"/>
              <a:t>     (minimaal 4 stalen per type </a:t>
            </a:r>
            <a:r>
              <a:rPr lang="nl-BE" sz="1200" dirty="0" err="1"/>
              <a:t>library</a:t>
            </a:r>
            <a:r>
              <a:rPr lang="nl-BE" sz="1200" dirty="0"/>
              <a:t> </a:t>
            </a:r>
            <a:r>
              <a:rPr lang="nl-BE" sz="1200" dirty="0" err="1"/>
              <a:t>prep</a:t>
            </a:r>
            <a:r>
              <a:rPr lang="nl-BE" sz="1200" dirty="0"/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DNA </a:t>
            </a:r>
            <a:r>
              <a:rPr lang="nl-BE" sz="1200" dirty="0" err="1"/>
              <a:t>only</a:t>
            </a:r>
            <a:r>
              <a:rPr lang="nl-BE" sz="1200" dirty="0"/>
              <a:t>: FFPE DNA &amp; DNA </a:t>
            </a:r>
            <a:r>
              <a:rPr lang="nl-BE" sz="1200" dirty="0" err="1"/>
              <a:t>hemato</a:t>
            </a:r>
            <a:endParaRPr lang="nl-BE" sz="1200" dirty="0"/>
          </a:p>
          <a:p>
            <a:r>
              <a:rPr lang="nl-BE" sz="1200" dirty="0"/>
              <a:t>     maximaal 26 stalen per flow </a:t>
            </a:r>
            <a:r>
              <a:rPr lang="nl-BE" sz="1200" dirty="0" err="1"/>
              <a:t>cell</a:t>
            </a:r>
            <a:r>
              <a:rPr lang="nl-BE" sz="1200" dirty="0"/>
              <a:t> doch kan   </a:t>
            </a:r>
          </a:p>
          <a:p>
            <a:r>
              <a:rPr lang="nl-BE" sz="1200" dirty="0"/>
              <a:t>     wijzigen.</a:t>
            </a:r>
          </a:p>
          <a:p>
            <a:r>
              <a:rPr lang="nl-BE" sz="1200" dirty="0"/>
              <a:t>     (minimaal 4 stalen per type </a:t>
            </a:r>
            <a:r>
              <a:rPr lang="nl-BE" sz="1200" dirty="0" err="1"/>
              <a:t>library</a:t>
            </a:r>
            <a:r>
              <a:rPr lang="nl-BE" sz="1200" dirty="0"/>
              <a:t> </a:t>
            </a:r>
            <a:r>
              <a:rPr lang="nl-BE" sz="1200" dirty="0" err="1"/>
              <a:t>prep</a:t>
            </a:r>
            <a:r>
              <a:rPr lang="nl-BE" sz="1200" dirty="0"/>
              <a:t>)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83975" y="5055935"/>
            <a:ext cx="18801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Technische details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99362" y="5496507"/>
            <a:ext cx="55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Extractie: </a:t>
            </a:r>
            <a:r>
              <a:rPr lang="nl-BE" sz="1200" dirty="0" err="1"/>
              <a:t>Promega</a:t>
            </a:r>
            <a:r>
              <a:rPr lang="nl-BE" sz="1200" dirty="0"/>
              <a:t> RSC instrument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Nextseq</a:t>
            </a:r>
            <a:r>
              <a:rPr lang="nl-BE" sz="1200" dirty="0"/>
              <a:t> 550 DX (RUO mode – </a:t>
            </a:r>
            <a:r>
              <a:rPr lang="nl-BE" sz="1200" dirty="0" err="1"/>
              <a:t>fastq</a:t>
            </a:r>
            <a:r>
              <a:rPr lang="nl-BE" sz="1200" dirty="0"/>
              <a:t> </a:t>
            </a:r>
            <a:r>
              <a:rPr lang="nl-BE" sz="1200" dirty="0" err="1"/>
              <a:t>only</a:t>
            </a:r>
            <a:r>
              <a:rPr lang="nl-BE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2*74 (150 </a:t>
            </a:r>
            <a:r>
              <a:rPr lang="nl-BE" sz="1200" dirty="0" err="1"/>
              <a:t>cycles</a:t>
            </a:r>
            <a:r>
              <a:rPr lang="nl-BE" sz="1200" dirty="0"/>
              <a:t>) MID output flow </a:t>
            </a:r>
            <a:r>
              <a:rPr lang="nl-BE" sz="1200" dirty="0" err="1"/>
              <a:t>cell</a:t>
            </a: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26 stalen per run (kan wijzigen)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TWIST </a:t>
            </a:r>
            <a:r>
              <a:rPr lang="nl-BE" sz="1200" dirty="0" err="1"/>
              <a:t>custom</a:t>
            </a:r>
            <a:r>
              <a:rPr lang="nl-BE" sz="1200" dirty="0"/>
              <a:t> </a:t>
            </a:r>
            <a:r>
              <a:rPr lang="nl-BE" sz="1200" dirty="0" err="1"/>
              <a:t>probes</a:t>
            </a:r>
            <a:r>
              <a:rPr lang="nl-BE" sz="1200" dirty="0"/>
              <a:t> &amp; </a:t>
            </a:r>
            <a:r>
              <a:rPr lang="nl-BE" sz="1200" dirty="0" err="1"/>
              <a:t>library</a:t>
            </a:r>
            <a:r>
              <a:rPr lang="nl-BE" sz="1200" dirty="0"/>
              <a:t> </a:t>
            </a:r>
            <a:r>
              <a:rPr lang="nl-BE" sz="1200" dirty="0" err="1"/>
              <a:t>prep</a:t>
            </a: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AZSL </a:t>
            </a:r>
            <a:r>
              <a:rPr lang="nl-BE" sz="1200" dirty="0" err="1"/>
              <a:t>BioIT</a:t>
            </a:r>
            <a:r>
              <a:rPr lang="nl-BE" sz="1200" dirty="0"/>
              <a:t> &amp; rapporteringspipeline (lab-</a:t>
            </a:r>
            <a:r>
              <a:rPr lang="nl-BE" sz="1200" dirty="0" err="1"/>
              <a:t>developed</a:t>
            </a:r>
            <a:r>
              <a:rPr lang="nl-BE" sz="1200" dirty="0"/>
              <a:t>)</a:t>
            </a:r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2307035" y="870627"/>
            <a:ext cx="698269" cy="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6051646" y="878940"/>
            <a:ext cx="698269" cy="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1810917" y="3132909"/>
            <a:ext cx="698269" cy="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5723556" y="3136014"/>
            <a:ext cx="698269" cy="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9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7" y="0"/>
            <a:ext cx="5288293" cy="10889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2" y="1438104"/>
            <a:ext cx="5093755" cy="5320143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59142"/>
              </p:ext>
            </p:extLst>
          </p:nvPr>
        </p:nvGraphicFramePr>
        <p:xfrm>
          <a:off x="5769336" y="1576245"/>
          <a:ext cx="4892820" cy="5022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670">
                  <a:extLst>
                    <a:ext uri="{9D8B030D-6E8A-4147-A177-3AD203B41FA5}">
                      <a16:colId xmlns:a16="http://schemas.microsoft.com/office/drawing/2014/main" val="3181849613"/>
                    </a:ext>
                  </a:extLst>
                </a:gridCol>
                <a:gridCol w="2602033">
                  <a:extLst>
                    <a:ext uri="{9D8B030D-6E8A-4147-A177-3AD203B41FA5}">
                      <a16:colId xmlns:a16="http://schemas.microsoft.com/office/drawing/2014/main" val="2693575569"/>
                    </a:ext>
                  </a:extLst>
                </a:gridCol>
                <a:gridCol w="1631117">
                  <a:extLst>
                    <a:ext uri="{9D8B030D-6E8A-4147-A177-3AD203B41FA5}">
                      <a16:colId xmlns:a16="http://schemas.microsoft.com/office/drawing/2014/main" val="1471401373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Afkorting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Beschrijving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Origine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23278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CRC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Colorectaal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Dikke darm - colon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5878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NSCLC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Non-small </a:t>
                      </a:r>
                      <a:r>
                        <a:rPr lang="nl-NL" sz="1000" dirty="0" err="1">
                          <a:solidFill>
                            <a:schemeClr val="tx1"/>
                          </a:solidFill>
                          <a:effectLst/>
                        </a:rPr>
                        <a:t>cell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000" dirty="0" err="1">
                          <a:solidFill>
                            <a:schemeClr val="tx1"/>
                          </a:solidFill>
                          <a:effectLst/>
                        </a:rPr>
                        <a:t>lung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000" dirty="0" err="1">
                          <a:solidFill>
                            <a:schemeClr val="tx1"/>
                          </a:solidFill>
                          <a:effectLst/>
                        </a:rPr>
                        <a:t>cancer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 (niet-kleincellig longcarcinoom)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Long - spino, adeno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25244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SCLC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Small cell lung cancer ~kleincellige longcarcinoom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Long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9302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NEC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Neuro-endocrien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1720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CUMEL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Cutaan Melanoom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Huid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26728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UVMEL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Uveaal melanoom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Melanoom in het oog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990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GISTDA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Gastro-intestinale stromale tumor darm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darm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2567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GISTMA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Gastro-intestinale stromale tumor maag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Maag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5524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PANC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Pancreas adenocarcinoom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Pancreas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3310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CHOL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Cholangiocarcinoom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Galwegen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5716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HGSOC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Hoog gradig sereus ovariumcarcinoom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Ovaria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601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SKB3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Schildklier Bethesda 3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Vermoeden schildklierneoplasie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67507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MTC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Medullair schildklier (Thyroid)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Schildklier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8209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SKCA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Schildkliercarcinoom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Schildklier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1590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UTENDO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Uterus endometrioid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Baarmoeder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0561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UTSER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Uterus sereus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Baarmoeder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31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GBM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Glioblastoom 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Hersenen - gliale tumor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3426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ASTRO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Astrocytoom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Hersenen - gliale tumor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1254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OLIGO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Oligodendroglioom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Hersenen - gliale tumor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6022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GLIA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Glioom (non-GBM/ASTRO/OLIGO)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Hersenen - gliale tumor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90524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BORST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Borstcarcinoom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Borst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75103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CRPC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Castratie-resistent prostaatcarcinoom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Prostaatcarcinoom progressief op hormoonbehandeling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9890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HNSCC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Hoofd en hals spinocellulair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Hoofd- en halsregio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9705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RCC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Renaal cel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Nier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7967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TCC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Transitioneel cel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Blaas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56184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MAAG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Maagcarcinoom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Maag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681541"/>
                  </a:ext>
                </a:extLst>
              </a:tr>
            </a:tbl>
          </a:graphicData>
        </a:graphic>
      </p:graphicFrame>
      <p:sp>
        <p:nvSpPr>
          <p:cNvPr id="8" name="Afgeronde rechthoek 7"/>
          <p:cNvSpPr/>
          <p:nvPr/>
        </p:nvSpPr>
        <p:spPr>
          <a:xfrm>
            <a:off x="1660849" y="1410110"/>
            <a:ext cx="2435290" cy="241403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1119676" y="1772816"/>
            <a:ext cx="205273" cy="237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 flipV="1">
            <a:off x="3256384" y="1782147"/>
            <a:ext cx="158619" cy="246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5699760" y="414713"/>
            <a:ext cx="42788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ELKE AANVRAAG VOLLEDIG IN TE VULLEN!! </a:t>
            </a:r>
          </a:p>
          <a:p>
            <a:r>
              <a:rPr lang="nl-BE" sz="1200" dirty="0"/>
              <a:t>(optioneel:  ‘</a:t>
            </a:r>
            <a:r>
              <a:rPr lang="nl-BE" sz="1200" dirty="0" err="1"/>
              <a:t>farmacogenetica</a:t>
            </a:r>
            <a:r>
              <a:rPr lang="nl-BE" sz="1200" dirty="0"/>
              <a:t>’ &amp; ‘andere klinische info/vraag’)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672664" y="1209075"/>
            <a:ext cx="203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CODES ‘DIAGNOSE’:</a:t>
            </a:r>
          </a:p>
        </p:txBody>
      </p:sp>
    </p:spTree>
    <p:extLst>
      <p:ext uri="{BB962C8B-B14F-4D97-AF65-F5344CB8AC3E}">
        <p14:creationId xmlns:p14="http://schemas.microsoft.com/office/powerpoint/2010/main" val="134247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AA4524C-FA05-4ED2-B90F-D7E0CC268ADA}"/>
              </a:ext>
            </a:extLst>
          </p:cNvPr>
          <p:cNvSpPr txBox="1"/>
          <p:nvPr/>
        </p:nvSpPr>
        <p:spPr>
          <a:xfrm>
            <a:off x="83975" y="102636"/>
            <a:ext cx="339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Genen per indicatie (DNA en RNA)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0625B8-7A47-4B98-94DA-DF0BD9FFB260}"/>
              </a:ext>
            </a:extLst>
          </p:cNvPr>
          <p:cNvSpPr/>
          <p:nvPr/>
        </p:nvSpPr>
        <p:spPr>
          <a:xfrm>
            <a:off x="678025" y="635735"/>
            <a:ext cx="1015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 basis van </a:t>
            </a:r>
            <a:r>
              <a:rPr lang="nl-BE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ComPerMed</a:t>
            </a: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en interne afspraken:</a:t>
            </a:r>
            <a:endParaRPr lang="nl-B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fontAlgn="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1945520-3304-414B-9EBD-CCA65004AF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267915"/>
              </p:ext>
            </p:extLst>
          </p:nvPr>
        </p:nvGraphicFramePr>
        <p:xfrm>
          <a:off x="487960" y="129674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Acrobat Document" showAsIcon="1" r:id="rId3" imgW="914400" imgH="771525" progId="AcroExch.Document.DC">
                  <p:embed/>
                </p:oleObj>
              </mc:Choice>
              <mc:Fallback>
                <p:oleObj name="Acrobat Document" showAsIcon="1" r:id="rId3" imgW="914400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960" y="129674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73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36913"/>
              </p:ext>
            </p:extLst>
          </p:nvPr>
        </p:nvGraphicFramePr>
        <p:xfrm>
          <a:off x="85181" y="97141"/>
          <a:ext cx="960675" cy="6704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675">
                  <a:extLst>
                    <a:ext uri="{9D8B030D-6E8A-4147-A177-3AD203B41FA5}">
                      <a16:colId xmlns:a16="http://schemas.microsoft.com/office/drawing/2014/main" val="3184701285"/>
                    </a:ext>
                  </a:extLst>
                </a:gridCol>
              </a:tblGrid>
              <a:tr h="16191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AKT1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88037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ALK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63206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AR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621039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ARAF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74502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ARID1A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265246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ARID5B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410021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ATM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83448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BAP1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99034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BARD1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01395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BCOR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10759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BRAF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51707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BRCA1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26079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BRCA2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4468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BRIP1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95025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CCND1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02306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CCNE1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14948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CDK12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167688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CDK4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12434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CDK6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52226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CDKN2A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47744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CHEK1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97116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CHEK2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99249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CIC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388966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CTNNB1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975508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DDR2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24370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DPYD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7724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EGFR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31509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EPHA7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48235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ERBB2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72911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ERBB3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001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ERBB4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441317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ERCC2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40683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ESR1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4283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FAM175A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494511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FANCL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48808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FANCM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080129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FBXW7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238637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FGFR1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36280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FGFR2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75909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036157"/>
              </p:ext>
            </p:extLst>
          </p:nvPr>
        </p:nvGraphicFramePr>
        <p:xfrm>
          <a:off x="1330587" y="97157"/>
          <a:ext cx="933061" cy="668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3061">
                  <a:extLst>
                    <a:ext uri="{9D8B030D-6E8A-4147-A177-3AD203B41FA5}">
                      <a16:colId xmlns:a16="http://schemas.microsoft.com/office/drawing/2014/main" val="3495643916"/>
                    </a:ext>
                  </a:extLst>
                </a:gridCol>
              </a:tblGrid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FGFR3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5581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FGFR4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354495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FOXL2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72315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GATA3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15423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GLI1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42641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GNA11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132066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GNAQ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90640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GNAS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5879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H3C2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112846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H3C3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38925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H3F3A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3400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HRAS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324236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IDH1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50199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IDH2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821222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KAT6A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14063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KDR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44200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KEAP1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82450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KIT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31180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KRAS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73134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MAP2K1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52425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MCL1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384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MDM2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7050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MEN1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396969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MET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1179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MGA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33874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MYC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37085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NRAS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38181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NTRK1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3253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NTRK3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7651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PAK5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777952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PALB2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0807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PBRM1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17464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5916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PIK3CA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37699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PIK3R1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9603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POLD1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8682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POLE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9214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POLQ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59826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PPP2R1A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374780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PTEN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6884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79871"/>
              </p:ext>
            </p:extLst>
          </p:nvPr>
        </p:nvGraphicFramePr>
        <p:xfrm>
          <a:off x="2587908" y="97141"/>
          <a:ext cx="945502" cy="3558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5502">
                  <a:extLst>
                    <a:ext uri="{9D8B030D-6E8A-4147-A177-3AD203B41FA5}">
                      <a16:colId xmlns:a16="http://schemas.microsoft.com/office/drawing/2014/main" val="4112048668"/>
                    </a:ext>
                  </a:extLst>
                </a:gridCol>
              </a:tblGrid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PTPRT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274674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RAD51B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27716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RAD51C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66812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RAD51D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9532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RAD54L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87816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RAF1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890138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RB1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63013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RET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14235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ROS1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46190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SETD2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628757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SMAD4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94219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SMARCA4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399991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SMO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907552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STK11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408435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TET1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093835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TP53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352074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UGT1A1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48401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UGT1A8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659055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VHL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02325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YES1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25924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SLCO1B1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672088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77354"/>
              </p:ext>
            </p:extLst>
          </p:nvPr>
        </p:nvGraphicFramePr>
        <p:xfrm>
          <a:off x="2587908" y="3655528"/>
          <a:ext cx="942848" cy="2443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848">
                  <a:extLst>
                    <a:ext uri="{9D8B030D-6E8A-4147-A177-3AD203B41FA5}">
                      <a16:colId xmlns:a16="http://schemas.microsoft.com/office/drawing/2014/main" val="3814018836"/>
                    </a:ext>
                  </a:extLst>
                </a:gridCol>
              </a:tblGrid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 err="1">
                          <a:effectLst/>
                        </a:rPr>
                        <a:t>TERTprom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141694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MSI_ACVR2A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51712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MSI_BAT25_KIT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24979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MSI_BAT26_MSH2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70706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MSI_BTBD7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67637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MSI_CAT25_CASP2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30714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MSI_DIDO_3UTR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07090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MSI_MRE11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68675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MSI_NR21_SLC7A8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51169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MSI_NR22_STT3A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169267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MSI_NR24_ZNF2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43151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MSI_NR27_BIRC3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9229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MSI_RYR3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5450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MSI_SEC31A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031519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MSI_SULF2_3UTR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88280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91578"/>
              </p:ext>
            </p:extLst>
          </p:nvPr>
        </p:nvGraphicFramePr>
        <p:xfrm>
          <a:off x="3859755" y="97141"/>
          <a:ext cx="1614169" cy="1013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4169">
                  <a:extLst>
                    <a:ext uri="{9D8B030D-6E8A-4147-A177-3AD203B41FA5}">
                      <a16:colId xmlns:a16="http://schemas.microsoft.com/office/drawing/2014/main" val="2706103184"/>
                    </a:ext>
                  </a:extLst>
                </a:gridCol>
              </a:tblGrid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  <a:latin typeface="+mn-lt"/>
                        </a:rPr>
                        <a:t>Chromosomale</a:t>
                      </a:r>
                      <a:r>
                        <a:rPr lang="nl-BE" sz="800" u="none" strike="noStrike" baseline="0" dirty="0">
                          <a:effectLst/>
                          <a:latin typeface="+mn-lt"/>
                        </a:rPr>
                        <a:t> aberraties (SNP)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46" marR="7946" marT="794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20523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1p</a:t>
                      </a:r>
                    </a:p>
                  </a:txBody>
                  <a:tcPr marL="7946" marR="7946" marT="794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47060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19q</a:t>
                      </a:r>
                    </a:p>
                  </a:txBody>
                  <a:tcPr marL="7946" marR="7946" marT="794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2018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13q</a:t>
                      </a:r>
                    </a:p>
                  </a:txBody>
                  <a:tcPr marL="7946" marR="7946" marT="794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34582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946" marR="7946" marT="794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908789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946" marR="7946" marT="794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42892"/>
                  </a:ext>
                </a:extLst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6944"/>
              </p:ext>
            </p:extLst>
          </p:nvPr>
        </p:nvGraphicFramePr>
        <p:xfrm>
          <a:off x="3955597" y="3169692"/>
          <a:ext cx="1936171" cy="1792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7496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1038675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448096"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SNV,</a:t>
                      </a:r>
                      <a:r>
                        <a:rPr lang="nl-BE" sz="10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1000" b="0" i="0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indels</a:t>
                      </a:r>
                      <a:r>
                        <a:rPr lang="nl-BE" sz="10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CNV</a:t>
                      </a:r>
                      <a:endParaRPr lang="nl-BE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  <a:tr h="448096"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SNV,</a:t>
                      </a:r>
                      <a:r>
                        <a:rPr lang="nl-BE" sz="10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1000" b="0" i="0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indels</a:t>
                      </a:r>
                      <a:endParaRPr lang="nl-BE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673709"/>
                  </a:ext>
                </a:extLst>
              </a:tr>
              <a:tr h="448096"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MSI screening</a:t>
                      </a:r>
                      <a:endParaRPr lang="nl-BE" sz="10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038704"/>
                  </a:ext>
                </a:extLst>
              </a:tr>
              <a:tr h="448096"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Chrom</a:t>
                      </a:r>
                      <a:r>
                        <a:rPr lang="nl-BE" sz="10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aberratie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66297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70581"/>
              </p:ext>
            </p:extLst>
          </p:nvPr>
        </p:nvGraphicFramePr>
        <p:xfrm>
          <a:off x="6446870" y="3169692"/>
          <a:ext cx="4760821" cy="1795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839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2553982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SNV en (kleine)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indels</a:t>
                      </a:r>
                      <a:endParaRPr kumimoji="0" lang="nl-B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accreditatie aangevraagd (377-MED))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Copy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variation</a:t>
                      </a: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(CNV)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ISO15189 accreditatie aangevraagd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673709"/>
                  </a:ext>
                </a:extLst>
              </a:tr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Microsatelliet instabiliteit (MSI)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ISO15189 accreditatie aangevraagd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038704"/>
                  </a:ext>
                </a:extLst>
              </a:tr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Chromosomale aberratie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B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ISO15189 accreditatie aangevraagd (377-MED)</a:t>
                      </a:r>
                    </a:p>
                    <a:p>
                      <a:pPr algn="ctr" fontAlgn="ctr"/>
                      <a:endParaRPr lang="nl-BE" sz="9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66297"/>
                  </a:ext>
                </a:extLst>
              </a:tr>
            </a:tbl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5976427" y="19279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(FFPE) DNA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725299"/>
              </p:ext>
            </p:extLst>
          </p:nvPr>
        </p:nvGraphicFramePr>
        <p:xfrm>
          <a:off x="6163259" y="524002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3259" y="524002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3775897" y="5228942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Biologische en klinische </a:t>
            </a:r>
          </a:p>
          <a:p>
            <a:pPr algn="ctr"/>
            <a:r>
              <a:rPr lang="nl-BE" dirty="0"/>
              <a:t>informatie van panel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857670" y="1333165"/>
            <a:ext cx="2200474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200" dirty="0"/>
              <a:t>Grootte vaste tumor DNA panel:</a:t>
            </a:r>
          </a:p>
          <a:p>
            <a:pPr lvl="0"/>
            <a:r>
              <a:rPr lang="nl-BE" sz="900" dirty="0"/>
              <a:t>101 genen voor SNV/</a:t>
            </a:r>
            <a:r>
              <a:rPr lang="nl-BE" sz="900" dirty="0" err="1"/>
              <a:t>indel</a:t>
            </a:r>
            <a:r>
              <a:rPr lang="nl-BE" sz="900" dirty="0"/>
              <a:t>/CNV</a:t>
            </a:r>
          </a:p>
          <a:p>
            <a:pPr lvl="0"/>
            <a:r>
              <a:rPr lang="nl-BE" sz="900" dirty="0"/>
              <a:t>14 microsatellieten</a:t>
            </a:r>
          </a:p>
          <a:p>
            <a:pPr lvl="0"/>
            <a:r>
              <a:rPr lang="nl-BE" sz="900" dirty="0"/>
              <a:t>301 SNP posities over 1p, 19q, 10, 7</a:t>
            </a:r>
          </a:p>
          <a:p>
            <a:pPr lvl="0"/>
            <a:r>
              <a:rPr lang="nl-BE" sz="900" dirty="0"/>
              <a:t>277kbp target grootte</a:t>
            </a:r>
          </a:p>
          <a:p>
            <a:pPr lvl="0"/>
            <a:r>
              <a:rPr lang="nl-BE" sz="900" dirty="0"/>
              <a:t>2779 </a:t>
            </a:r>
            <a:r>
              <a:rPr lang="nl-BE" sz="900" dirty="0" err="1"/>
              <a:t>probes</a:t>
            </a:r>
            <a:endParaRPr lang="nl-BE" sz="900" dirty="0"/>
          </a:p>
          <a:p>
            <a:pPr algn="ctr"/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1424EDE-9FAC-4FC6-BB67-90B6A611613B}"/>
              </a:ext>
            </a:extLst>
          </p:cNvPr>
          <p:cNvSpPr txBox="1"/>
          <p:nvPr/>
        </p:nvSpPr>
        <p:spPr>
          <a:xfrm>
            <a:off x="4302098" y="6245409"/>
            <a:ext cx="13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/>
              <a:t>TranscriptIDs</a:t>
            </a:r>
            <a:endParaRPr lang="nl-BE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56B62BB-5C9E-41E4-BDE6-FC884304B3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072560"/>
              </p:ext>
            </p:extLst>
          </p:nvPr>
        </p:nvGraphicFramePr>
        <p:xfrm>
          <a:off x="6163259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3259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50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67687"/>
              </p:ext>
            </p:extLst>
          </p:nvPr>
        </p:nvGraphicFramePr>
        <p:xfrm>
          <a:off x="83975" y="121164"/>
          <a:ext cx="1179786" cy="5885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786">
                  <a:extLst>
                    <a:ext uri="{9D8B030D-6E8A-4147-A177-3AD203B41FA5}">
                      <a16:colId xmlns:a16="http://schemas.microsoft.com/office/drawing/2014/main" val="442667453"/>
                    </a:ext>
                  </a:extLst>
                </a:gridCol>
              </a:tblGrid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ABL1_ex4_G250-E255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9311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ABL1_ex5_V299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0427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ABL1_ex6_T315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33772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51886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7185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24306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ANKRD26_full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7771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ARID1A_full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707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ASXL1_full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2596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ATM_full length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13898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 err="1">
                          <a:effectLst/>
                        </a:rPr>
                        <a:t>BCOR_full</a:t>
                      </a:r>
                      <a:r>
                        <a:rPr lang="nl-BE" sz="800" u="none" strike="noStrike" dirty="0">
                          <a:effectLst/>
                        </a:rPr>
                        <a:t>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027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BCORL_full length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84896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BIRC3_full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8422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BRAF_ex11_G469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17027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BRAF_ex15_V600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6979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BTK_ex11_T316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71496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BTK_ex15_C474_C481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67325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BTK_ex16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3263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CALR_ex9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4476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CBL_ex8_9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53196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CBL_ex12_S675-A678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66838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CBLB_ex10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9696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CBLB_ex9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9593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CBLC_ex9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592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CCND3_ex5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4495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CD79B_full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031150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CDKN1B_ex1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77133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CDKN1B_ex2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7437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CDKN2A_ex2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268583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 err="1">
                          <a:effectLst/>
                        </a:rPr>
                        <a:t>CEBPA_full</a:t>
                      </a:r>
                      <a:r>
                        <a:rPr lang="nl-BE" sz="800" u="none" strike="noStrike" dirty="0">
                          <a:effectLst/>
                        </a:rPr>
                        <a:t>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51924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CSF1R_full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59692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CSF3R_ex14_16_T618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9063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CSF3R_ex17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32856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CXCR4_ex1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890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CXCR4_ex2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53309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DDX41_full_length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3813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DNMT3A_full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397331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 err="1">
                          <a:effectLst/>
                        </a:rPr>
                        <a:t>EED_full</a:t>
                      </a:r>
                      <a:r>
                        <a:rPr lang="nl-BE" sz="800" u="none" strike="noStrike" dirty="0">
                          <a:effectLst/>
                        </a:rPr>
                        <a:t>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37476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ETNK1_ex3_N244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4515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ETV6_full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09290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EZH2_full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59872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FBXW7_full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6853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FLT3_ex20_D835_Y842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53115"/>
                  </a:ext>
                </a:extLst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44319"/>
              </p:ext>
            </p:extLst>
          </p:nvPr>
        </p:nvGraphicFramePr>
        <p:xfrm>
          <a:off x="1412675" y="121164"/>
          <a:ext cx="1299523" cy="5887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523">
                  <a:extLst>
                    <a:ext uri="{9D8B030D-6E8A-4147-A177-3AD203B41FA5}">
                      <a16:colId xmlns:a16="http://schemas.microsoft.com/office/drawing/2014/main" val="1406036503"/>
                    </a:ext>
                  </a:extLst>
                </a:gridCol>
              </a:tblGrid>
              <a:tr h="1262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FLT3_ex14_15_ITD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59750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GATA2_full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254681"/>
                  </a:ext>
                </a:extLst>
              </a:tr>
              <a:tr h="13090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GNAS_ex8_9_R201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41023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H3F3A_K28_G35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4243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HRAS_ex2_3_G12_Q61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4244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IDH1_ex4_R132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18368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IDH2_ex4_R140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9247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JAK2_ex14_V617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199791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JAK2_ex12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351648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KDM6A_ex12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0993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4553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0068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3923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2739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296241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KIT_ex10_11_K550-L576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0850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KIT_ex13_K642-V654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5931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KIT_ex14_T670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6250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KIT_ex17_D816-Y823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0107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KIT_ex19_R888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3067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7850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KIT_ex8_D419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491196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KIT_ex9_S501-F504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85372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KLF2_full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0422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KRAS_ex2_G12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13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KRAS_ex3_A59-Q61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0486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KRAS_ex4_K117-A146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2023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MAP2K1_ex2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773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MAP2K1_ex3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2975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MPL_ex10_S505-W515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38838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MYD88_ex3_4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2890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MYD88_ex5_L265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73713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NF1_full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0443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NFE2_ex2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85020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NFE2_ex3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6916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NOTCH1_ex28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8941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NOTCH1_ex26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10890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NOTCH1_ex27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39281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NOTCH1_ex34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73458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NOTCH2_R2400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108348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NPM1_ex7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2396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NPM1_ex10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0793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NPM_ex11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31049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65775"/>
              </p:ext>
            </p:extLst>
          </p:nvPr>
        </p:nvGraphicFramePr>
        <p:xfrm>
          <a:off x="2861112" y="121164"/>
          <a:ext cx="1163187" cy="5887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187">
                  <a:extLst>
                    <a:ext uri="{9D8B030D-6E8A-4147-A177-3AD203B41FA5}">
                      <a16:colId xmlns:a16="http://schemas.microsoft.com/office/drawing/2014/main" val="2324091487"/>
                    </a:ext>
                  </a:extLst>
                </a:gridCol>
              </a:tblGrid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NRAS_ex2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1171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NRAS_ex3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4254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NRAS_ex4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9143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NUDT15_ex1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19370"/>
                  </a:ext>
                </a:extLst>
              </a:tr>
              <a:tr h="11041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NUDT15_ex2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9568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NUDT15_ex3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4632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PDGFRA_ex12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31347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PDGFRA_ex14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97441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PDGFRA_ex15_T674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68168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PDGFRA_ex16_R748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383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PDGFRA_ex18_D842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4739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PHF6_full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371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PLCG2_ex19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72931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PLCG2_ex20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327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PLCG2_ex24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78484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PLCG2_ex27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980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PLCG2_ex30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0062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PPM1D_full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1591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97864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01345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2892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PTPN11_ex9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6453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PTPN11_ex10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3856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PTPN11_ex11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0330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PTPN11_ex12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41959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PTPN11_ex13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29700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RAD21_full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5451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RUNX1_full length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6770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SAMD9L_ex5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3150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SETBP1_ex14_867-874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80756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SF3B1_ex13_14_E622-K666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3597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SF3B1_ex15_16_K700_g742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787920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SH2B3_full length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622420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SRSF2_ex1_P95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2241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STAG2_full length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69362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STAT5B_ex16_N642H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5682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STAT5B_ex15_T628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938745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TET2_full length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81051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TP53_full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0627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 err="1">
                          <a:effectLst/>
                        </a:rPr>
                        <a:t>TPMT_full</a:t>
                      </a:r>
                      <a:r>
                        <a:rPr lang="nl-BE" sz="700" u="none" strike="noStrike" dirty="0">
                          <a:effectLst/>
                        </a:rPr>
                        <a:t>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1206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TRAF2_full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19788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U2AF1_ex2_S34F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3851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U2AF1_ex6_Q157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5964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WT1_ex7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50114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WT1_ex6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3091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WT1_ex8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7549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WT1_ex9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496100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ZRSR2_full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98375"/>
                  </a:ext>
                </a:extLst>
              </a:tr>
            </a:tbl>
          </a:graphicData>
        </a:graphic>
      </p:graphicFrame>
      <p:graphicFrame>
        <p:nvGraphicFramePr>
          <p:cNvPr id="18" name="Tabe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887132"/>
              </p:ext>
            </p:extLst>
          </p:nvPr>
        </p:nvGraphicFramePr>
        <p:xfrm>
          <a:off x="4173213" y="124883"/>
          <a:ext cx="2008990" cy="834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122">
                  <a:extLst>
                    <a:ext uri="{9D8B030D-6E8A-4147-A177-3AD203B41FA5}">
                      <a16:colId xmlns:a16="http://schemas.microsoft.com/office/drawing/2014/main" val="646619467"/>
                    </a:ext>
                  </a:extLst>
                </a:gridCol>
                <a:gridCol w="1326868">
                  <a:extLst>
                    <a:ext uri="{9D8B030D-6E8A-4147-A177-3AD203B41FA5}">
                      <a16:colId xmlns:a16="http://schemas.microsoft.com/office/drawing/2014/main" val="467793257"/>
                    </a:ext>
                  </a:extLst>
                </a:gridCol>
              </a:tblGrid>
              <a:tr h="1401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Chromosomale Aberraties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157025"/>
                  </a:ext>
                </a:extLst>
              </a:tr>
              <a:tr h="14016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17p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717668"/>
                  </a:ext>
                </a:extLst>
              </a:tr>
              <a:tr h="13366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5q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396286"/>
                  </a:ext>
                </a:extLst>
              </a:tr>
              <a:tr h="14016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13q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81499"/>
                  </a:ext>
                </a:extLst>
              </a:tr>
              <a:tr h="14016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11q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9599"/>
                  </a:ext>
                </a:extLst>
              </a:tr>
              <a:tr h="14016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p+q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01720"/>
                  </a:ext>
                </a:extLst>
              </a:tr>
            </a:tbl>
          </a:graphicData>
        </a:graphic>
      </p:graphicFrame>
      <p:sp>
        <p:nvSpPr>
          <p:cNvPr id="25" name="Tekstvak 24"/>
          <p:cNvSpPr txBox="1"/>
          <p:nvPr/>
        </p:nvSpPr>
        <p:spPr>
          <a:xfrm>
            <a:off x="7169437" y="56499"/>
            <a:ext cx="297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DNA </a:t>
            </a:r>
            <a:r>
              <a:rPr lang="nl-BE" sz="2000" dirty="0"/>
              <a:t>bloed &amp; beenmerg</a:t>
            </a:r>
          </a:p>
        </p:txBody>
      </p:sp>
      <p:graphicFrame>
        <p:nvGraphicFramePr>
          <p:cNvPr id="26" name="Tabel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51572"/>
              </p:ext>
            </p:extLst>
          </p:nvPr>
        </p:nvGraphicFramePr>
        <p:xfrm>
          <a:off x="4173212" y="2647838"/>
          <a:ext cx="4459059" cy="1191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6960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2392099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39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SNV en (kleine) </a:t>
                      </a:r>
                      <a:r>
                        <a:rPr kumimoji="0" lang="nl-BE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indels</a:t>
                      </a:r>
                      <a:r>
                        <a:rPr kumimoji="0" lang="nl-B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(incl. CALR 52bp deletie)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geaccrediteerd (377-MED)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  <a:tr h="39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Interne tandem duplicatie (FLT3)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geaccrediteerd (377-MED)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673709"/>
                  </a:ext>
                </a:extLst>
              </a:tr>
              <a:tr h="39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Chromosomale aberratie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ISO15189 accreditatie aangevraagd (377-MED)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66297"/>
                  </a:ext>
                </a:extLst>
              </a:tr>
            </a:tbl>
          </a:graphicData>
        </a:graphic>
      </p:graphicFrame>
      <p:sp>
        <p:nvSpPr>
          <p:cNvPr id="27" name="Tekstvak 26"/>
          <p:cNvSpPr txBox="1"/>
          <p:nvPr/>
        </p:nvSpPr>
        <p:spPr>
          <a:xfrm>
            <a:off x="4093123" y="4198848"/>
            <a:ext cx="3007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Biologische en klinische </a:t>
            </a:r>
          </a:p>
          <a:p>
            <a:r>
              <a:rPr lang="nl-BE" sz="1600" dirty="0"/>
              <a:t>informatie van panel </a:t>
            </a:r>
            <a:r>
              <a:rPr lang="nl-BE" sz="1200" dirty="0"/>
              <a:t>(per ziektebeeld)</a:t>
            </a:r>
            <a:endParaRPr lang="nl-BE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4173213" y="1318848"/>
            <a:ext cx="2204450" cy="969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200" dirty="0"/>
              <a:t>Grootte </a:t>
            </a:r>
            <a:r>
              <a:rPr lang="nl-BE" sz="1200" dirty="0" err="1"/>
              <a:t>Hemato</a:t>
            </a:r>
            <a:r>
              <a:rPr lang="nl-BE" sz="1200" dirty="0"/>
              <a:t> DNA panel:</a:t>
            </a:r>
          </a:p>
          <a:p>
            <a:r>
              <a:rPr lang="nl-BE" sz="900" dirty="0">
                <a:ea typeface="Calibri" panose="020F0502020204030204" pitchFamily="34" charset="0"/>
              </a:rPr>
              <a:t>72 genen voor SNV/</a:t>
            </a:r>
            <a:r>
              <a:rPr lang="nl-BE" sz="900" dirty="0" err="1">
                <a:ea typeface="Calibri" panose="020F0502020204030204" pitchFamily="34" charset="0"/>
              </a:rPr>
              <a:t>indel</a:t>
            </a:r>
            <a:endParaRPr lang="nl-BE" sz="900" dirty="0"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nl-BE" sz="900" dirty="0">
                <a:ea typeface="Calibri" panose="020F0502020204030204" pitchFamily="34" charset="0"/>
              </a:rPr>
              <a:t>336 SNP posities voor 11q, 12, 13q, 17p, 5q</a:t>
            </a:r>
          </a:p>
          <a:p>
            <a:pPr lvl="0">
              <a:spcAft>
                <a:spcPts val="0"/>
              </a:spcAft>
            </a:pPr>
            <a:r>
              <a:rPr lang="nl-BE" sz="900" dirty="0">
                <a:ea typeface="Calibri" panose="020F0502020204030204" pitchFamily="34" charset="0"/>
              </a:rPr>
              <a:t>2 genen voor ITD (FLT3 &amp; KMT2A)</a:t>
            </a:r>
          </a:p>
          <a:p>
            <a:pPr lvl="0">
              <a:spcAft>
                <a:spcPts val="0"/>
              </a:spcAft>
            </a:pPr>
            <a:r>
              <a:rPr lang="nl-BE" sz="900" dirty="0">
                <a:ea typeface="Calibri" panose="020F0502020204030204" pitchFamily="34" charset="0"/>
              </a:rPr>
              <a:t>158kbp target grootte</a:t>
            </a:r>
          </a:p>
          <a:p>
            <a:pPr lvl="0">
              <a:spcAft>
                <a:spcPts val="0"/>
              </a:spcAft>
            </a:pPr>
            <a:r>
              <a:rPr lang="nl-BE" sz="900" dirty="0">
                <a:ea typeface="Calibri" panose="020F0502020204030204" pitchFamily="34" charset="0"/>
              </a:rPr>
              <a:t>1539 </a:t>
            </a:r>
            <a:r>
              <a:rPr lang="nl-BE" sz="900" dirty="0" err="1">
                <a:ea typeface="Calibri" panose="020F0502020204030204" pitchFamily="34" charset="0"/>
              </a:rPr>
              <a:t>probes</a:t>
            </a:r>
            <a:endParaRPr lang="nl-BE" sz="900" dirty="0">
              <a:ea typeface="Calibri" panose="020F050202020403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7689C2F-3F57-4C72-8626-2A906EE06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48554"/>
              </p:ext>
            </p:extLst>
          </p:nvPr>
        </p:nvGraphicFramePr>
        <p:xfrm>
          <a:off x="7253303" y="419884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3303" y="419884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C88A0147-1B52-4F13-82A1-9E6EF8DE3282}"/>
              </a:ext>
            </a:extLst>
          </p:cNvPr>
          <p:cNvSpPr txBox="1"/>
          <p:nvPr/>
        </p:nvSpPr>
        <p:spPr>
          <a:xfrm>
            <a:off x="4093123" y="5714167"/>
            <a:ext cx="130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/>
              <a:t>TranscriptID’s</a:t>
            </a:r>
            <a:endParaRPr lang="nl-BE" sz="16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412053-954B-41B5-9537-77317B6AA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266919"/>
              </p:ext>
            </p:extLst>
          </p:nvPr>
        </p:nvGraphicFramePr>
        <p:xfrm>
          <a:off x="5405224" y="55753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5224" y="55753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86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85777"/>
              </p:ext>
            </p:extLst>
          </p:nvPr>
        </p:nvGraphicFramePr>
        <p:xfrm>
          <a:off x="390698" y="592356"/>
          <a:ext cx="7465678" cy="6241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359">
                  <a:extLst>
                    <a:ext uri="{9D8B030D-6E8A-4147-A177-3AD203B41FA5}">
                      <a16:colId xmlns:a16="http://schemas.microsoft.com/office/drawing/2014/main" val="990407999"/>
                    </a:ext>
                  </a:extLst>
                </a:gridCol>
                <a:gridCol w="5766319">
                  <a:extLst>
                    <a:ext uri="{9D8B030D-6E8A-4147-A177-3AD203B41FA5}">
                      <a16:colId xmlns:a16="http://schemas.microsoft.com/office/drawing/2014/main" val="2233405529"/>
                    </a:ext>
                  </a:extLst>
                </a:gridCol>
              </a:tblGrid>
              <a:tr h="1783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</a:rPr>
                        <a:t>RNA FUSIE panel (TWIST RNA-O design) </a:t>
                      </a:r>
                      <a:r>
                        <a:rPr lang="nl-BE" sz="1200" b="1" u="none" strike="noStrike" dirty="0" err="1">
                          <a:effectLst/>
                        </a:rPr>
                        <a:t>ikv</a:t>
                      </a:r>
                      <a:r>
                        <a:rPr lang="nl-BE" sz="1200" b="1" u="none" strike="noStrike" dirty="0">
                          <a:effectLst/>
                        </a:rPr>
                        <a:t> klinische indicaties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4336713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</a:rPr>
                        <a:t>Tumortype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 err="1">
                          <a:effectLst/>
                        </a:rPr>
                        <a:t>Fusiegen</a:t>
                      </a:r>
                      <a:r>
                        <a:rPr lang="nl-BE" sz="1200" b="1" u="none" strike="noStrike" dirty="0">
                          <a:effectLst/>
                        </a:rPr>
                        <a:t> (drivergenen)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292076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Adenoid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cystic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carcinoma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MYB-NFIB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55565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u="none" strike="noStrike" dirty="0">
                          <a:effectLst/>
                        </a:rPr>
                        <a:t>BLAASCA (TCC)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 (zelden), ERBB2, ERBB4 (0,7%), FGFR2, FGFR3 (5-10%), MET, NRG1, NTRK1-3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349907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effectLst/>
                        </a:rPr>
                        <a:t>BORST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AKT3, ALK (zelden), BRAF, ERBB2, ESR1, FGFR1-4, MAST1, MAST2, MET, NOTCH1, NRG1, NTRK1-2, NTRK3 (</a:t>
                      </a:r>
                      <a:r>
                        <a:rPr lang="nl-BE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secretory</a:t>
                      </a: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96%), PIK3CA, RAF1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9761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effectLst/>
                        </a:rPr>
                        <a:t>CHOLANGIO (CHOL)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FGFR2, MET, NRG1, NTRK1 (3,6%), NTRK2-3, PRKACB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163117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effectLst/>
                        </a:rPr>
                        <a:t>CRC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 (zelden), BRAF, FGFR2-3, MET, NRG1, NTRK1-3 (0,61%), ROS, RET1,</a:t>
                      </a:r>
                      <a:b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fusies slechts &lt;1% vnl. bij MSI high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05734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GIST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MET, NRG1, NTRK1-3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16702"/>
                  </a:ext>
                </a:extLst>
              </a:tr>
              <a:tr h="12053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endometrium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MET, NRG1, NTRK1-3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393030"/>
                  </a:ext>
                </a:extLst>
              </a:tr>
              <a:tr h="12053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ependymoma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RELA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401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Hersenen: ASTRO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MET, NRG1, NTRK1, NTRK2 (3,1%), NTRK3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26962"/>
                  </a:ext>
                </a:extLst>
              </a:tr>
              <a:tr h="24938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Hersenen: glioma / GMF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EGFR (2%), FGFR1, FGFR2, FGFR3 (3%), NTRK1-3 (1,5%), PDGFRA, PRKCA, RET,  YAP1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58466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Long (NSCLC)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 (</a:t>
                      </a:r>
                      <a:r>
                        <a:rPr lang="nl-BE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adeno</a:t>
                      </a: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), AXL, BRAF, ERBB4, FGFR1-4, MET, NRG1, NTRK1-3, PDGFRA,RET, ROS</a:t>
                      </a:r>
                      <a:b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NTRK, NRG1 (</a:t>
                      </a:r>
                      <a:r>
                        <a:rPr lang="nl-BE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spinocellulair</a:t>
                      </a: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1846"/>
                  </a:ext>
                </a:extLst>
              </a:tr>
              <a:tr h="2660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Melanoma (MEL)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MET, NRG1, NTRK1 (</a:t>
                      </a:r>
                      <a:r>
                        <a:rPr lang="nl-BE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spitzoid</a:t>
                      </a: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16,4%), NTRK3 (0,3%), RET, ROS, RAF1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61457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Maag (MAAG)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ERBB2, FGFR2,  NTRK1-3, ARHGAP26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77528"/>
                  </a:ext>
                </a:extLst>
              </a:tr>
              <a:tr h="29690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ovarium (OVCA, HGSOC)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ERBB4 (0,7%), KANSL1, MET, NRG1, NTRK1-3, TGM7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712983"/>
                  </a:ext>
                </a:extLst>
              </a:tr>
              <a:tr h="23275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Pancreas (PANC)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MAST, NRG1, NTRK1-3, PIK3CA, PRKACA, PRKACB</a:t>
                      </a:r>
                      <a:endParaRPr lang="nn-N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5265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Prostaat (CRPC)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AR, BRAF, ERG, ETV1, ETV4, ETV5, FGFR, FLI1, MET, NRG1, NTRK1-3, RAD51B, RAF1, SKIL1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9188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Renaal (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nierca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MITF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97992"/>
                  </a:ext>
                </a:extLst>
              </a:tr>
              <a:tr h="162098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slokdarm (VARIA)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ERBB2, MET, NRG1, NTRK1-3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4419"/>
                  </a:ext>
                </a:extLst>
              </a:tr>
              <a:tr h="162098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endometrial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stroma/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fibro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sarcoma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PDGFB, PHF1, USP6, SUZ12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468825"/>
                  </a:ext>
                </a:extLst>
              </a:tr>
              <a:tr h="1884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Schildklier (SKB3, SKCA)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ALK, BRAF, FGFR, IGF2BP3 (NIFTP), MET, NRG1, NTRK1, 3 (folliculaire variant van PTC), </a:t>
                      </a:r>
                      <a:b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PPARG,  PDGFR, RAF1, RET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1279"/>
                  </a:ext>
                </a:extLst>
              </a:tr>
              <a:tr h="11263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speekselklier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MAML2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33771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82633" y="0"/>
            <a:ext cx="316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RNA FUSIE RNA-O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8019192" y="2160173"/>
          <a:ext cx="3760235" cy="44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3026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2017209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(intra- en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intergenische</a:t>
                      </a: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fusies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accreditatie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DE2035E0-E323-4561-B281-54953AC80F3E}"/>
              </a:ext>
            </a:extLst>
          </p:cNvPr>
          <p:cNvSpPr txBox="1"/>
          <p:nvPr/>
        </p:nvSpPr>
        <p:spPr>
          <a:xfrm>
            <a:off x="8019192" y="722986"/>
            <a:ext cx="3530134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200" dirty="0"/>
              <a:t>Grootte fusie RNA-O panel (RNA </a:t>
            </a:r>
            <a:r>
              <a:rPr lang="nl-BE" sz="1200" dirty="0" err="1"/>
              <a:t>comprehensief</a:t>
            </a:r>
            <a:r>
              <a:rPr lang="nl-BE" sz="1200" dirty="0"/>
              <a:t>):</a:t>
            </a:r>
          </a:p>
          <a:p>
            <a:pPr lvl="0"/>
            <a:r>
              <a:rPr lang="nl-BE" sz="900" dirty="0"/>
              <a:t>128 fusie drivergenen</a:t>
            </a:r>
          </a:p>
          <a:p>
            <a:pPr lvl="0"/>
            <a:r>
              <a:rPr lang="nl-BE" sz="900" dirty="0"/>
              <a:t>8 </a:t>
            </a:r>
            <a:r>
              <a:rPr lang="nl-BE" sz="900" i="1" dirty="0" err="1"/>
              <a:t>housekeeping</a:t>
            </a:r>
            <a:r>
              <a:rPr lang="nl-BE" sz="900" dirty="0"/>
              <a:t> genen</a:t>
            </a:r>
          </a:p>
          <a:p>
            <a:pPr lvl="0"/>
            <a:r>
              <a:rPr lang="nl-BE" sz="900" dirty="0"/>
              <a:t>193 genen variant calling (buiten accreditatie)</a:t>
            </a:r>
          </a:p>
          <a:p>
            <a:pPr lvl="0"/>
            <a:r>
              <a:rPr lang="nl-BE" sz="900" dirty="0"/>
              <a:t>38 MSI-sites (buiten accreditatie)</a:t>
            </a:r>
          </a:p>
          <a:p>
            <a:pPr lvl="0"/>
            <a:r>
              <a:rPr lang="nl-BE" sz="900" dirty="0"/>
              <a:t>1921 </a:t>
            </a:r>
            <a:r>
              <a:rPr lang="nl-BE" sz="900" dirty="0" err="1"/>
              <a:t>SNPs</a:t>
            </a:r>
            <a:r>
              <a:rPr lang="nl-BE" sz="900" dirty="0"/>
              <a:t> voor chromosomale aberratiescreening (buiten accreditatie)</a:t>
            </a:r>
          </a:p>
          <a:p>
            <a:pPr lvl="0"/>
            <a:r>
              <a:rPr lang="nl-BE" sz="900" dirty="0"/>
              <a:t>847kbp target grootte</a:t>
            </a:r>
          </a:p>
          <a:p>
            <a:pPr lvl="0"/>
            <a:r>
              <a:rPr lang="nl-BE" sz="900" dirty="0"/>
              <a:t>10132 </a:t>
            </a:r>
            <a:r>
              <a:rPr lang="nl-BE" sz="900" dirty="0" err="1"/>
              <a:t>probes</a:t>
            </a:r>
            <a:endParaRPr lang="nl-BE" sz="9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05158AC-0909-4860-8086-7A8A6B720143}"/>
              </a:ext>
            </a:extLst>
          </p:cNvPr>
          <p:cNvSpPr txBox="1"/>
          <p:nvPr/>
        </p:nvSpPr>
        <p:spPr>
          <a:xfrm>
            <a:off x="8037434" y="5292964"/>
            <a:ext cx="130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/>
              <a:t>TranscriptID’s</a:t>
            </a:r>
            <a:endParaRPr lang="nl-BE" sz="16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78406F-0E4B-457E-A762-1C0AECCC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876891"/>
              </p:ext>
            </p:extLst>
          </p:nvPr>
        </p:nvGraphicFramePr>
        <p:xfrm>
          <a:off x="8161338" y="5757863"/>
          <a:ext cx="9001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Worksheet" showAsIcon="1" r:id="rId3" imgW="900000" imgH="756000" progId="Excel.Sheet.12">
                  <p:embed/>
                </p:oleObj>
              </mc:Choice>
              <mc:Fallback>
                <p:oleObj name="Worksheet" showAsIcon="1" r:id="rId3" imgW="900000" imgH="756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1338" y="5757863"/>
                        <a:ext cx="900112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61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75643"/>
              </p:ext>
            </p:extLst>
          </p:nvPr>
        </p:nvGraphicFramePr>
        <p:xfrm>
          <a:off x="182633" y="1825449"/>
          <a:ext cx="7465678" cy="783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359">
                  <a:extLst>
                    <a:ext uri="{9D8B030D-6E8A-4147-A177-3AD203B41FA5}">
                      <a16:colId xmlns:a16="http://schemas.microsoft.com/office/drawing/2014/main" val="990407999"/>
                    </a:ext>
                  </a:extLst>
                </a:gridCol>
                <a:gridCol w="5766319">
                  <a:extLst>
                    <a:ext uri="{9D8B030D-6E8A-4147-A177-3AD203B41FA5}">
                      <a16:colId xmlns:a16="http://schemas.microsoft.com/office/drawing/2014/main" val="2233405529"/>
                    </a:ext>
                  </a:extLst>
                </a:gridCol>
              </a:tblGrid>
              <a:tr h="1783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</a:rPr>
                        <a:t>RNA </a:t>
                      </a:r>
                      <a:r>
                        <a:rPr lang="nl-BE" sz="1200" b="1" u="none" strike="noStrike" dirty="0" err="1">
                          <a:effectLst/>
                        </a:rPr>
                        <a:t>comprehensief</a:t>
                      </a:r>
                      <a:r>
                        <a:rPr lang="nl-BE" sz="1200" b="1" u="none" strike="noStrike" dirty="0">
                          <a:effectLst/>
                        </a:rPr>
                        <a:t> panel (TWIST RNA-O design)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4336713"/>
                  </a:ext>
                </a:extLst>
              </a:tr>
              <a:tr h="27871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</a:rPr>
                        <a:t>Tumortype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 err="1">
                          <a:effectLst/>
                        </a:rPr>
                        <a:t>Variantcalling</a:t>
                      </a:r>
                      <a:r>
                        <a:rPr lang="nl-BE" sz="1200" b="1" u="none" strike="noStrike" dirty="0">
                          <a:effectLst/>
                        </a:rPr>
                        <a:t> (</a:t>
                      </a:r>
                      <a:r>
                        <a:rPr lang="nl-BE" sz="1200" b="1" u="none" strike="noStrike" dirty="0" err="1">
                          <a:effectLst/>
                        </a:rPr>
                        <a:t>accrediatie</a:t>
                      </a:r>
                      <a:r>
                        <a:rPr lang="nl-BE" sz="1200" b="1" u="none" strike="noStrike" dirty="0">
                          <a:effectLst/>
                        </a:rPr>
                        <a:t>)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292076"/>
                  </a:ext>
                </a:extLst>
              </a:tr>
              <a:tr h="31247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Long (NSCLC)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effectLst/>
                        </a:rPr>
                        <a:t>BRAF, EGFR, ERBB2, KRAS, MET, NRAS, (ALK)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1846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82633" y="0"/>
            <a:ext cx="5532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RNA FUSIE RNA-O: </a:t>
            </a:r>
            <a:r>
              <a:rPr lang="nl-BE" sz="2000" dirty="0"/>
              <a:t>NSCLC variant calling</a:t>
            </a:r>
            <a:endParaRPr lang="nl-BE" sz="320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99482"/>
              </p:ext>
            </p:extLst>
          </p:nvPr>
        </p:nvGraphicFramePr>
        <p:xfrm>
          <a:off x="8019192" y="2160173"/>
          <a:ext cx="3519665" cy="44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944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1793721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2244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(intra- en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intergenische</a:t>
                      </a: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fusies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accreditatie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  <a:tr h="2244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Variant calling 6 drivergenen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accreditatie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445483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DE2035E0-E323-4561-B281-54953AC80F3E}"/>
              </a:ext>
            </a:extLst>
          </p:cNvPr>
          <p:cNvSpPr txBox="1"/>
          <p:nvPr/>
        </p:nvSpPr>
        <p:spPr>
          <a:xfrm>
            <a:off x="8019192" y="722986"/>
            <a:ext cx="3530134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200" dirty="0"/>
              <a:t>Grootte fusie RNA-O panel (RNA </a:t>
            </a:r>
            <a:r>
              <a:rPr lang="nl-BE" sz="1200" dirty="0" err="1"/>
              <a:t>comprehensief</a:t>
            </a:r>
            <a:r>
              <a:rPr lang="nl-BE" sz="1200" dirty="0"/>
              <a:t>):</a:t>
            </a:r>
          </a:p>
          <a:p>
            <a:pPr lvl="0"/>
            <a:r>
              <a:rPr lang="nl-BE" sz="900" dirty="0"/>
              <a:t>128 fusie drivergenen</a:t>
            </a:r>
          </a:p>
          <a:p>
            <a:pPr lvl="0"/>
            <a:r>
              <a:rPr lang="nl-BE" sz="900" dirty="0"/>
              <a:t>8 </a:t>
            </a:r>
            <a:r>
              <a:rPr lang="nl-BE" sz="900" i="1" dirty="0" err="1"/>
              <a:t>housekeeping</a:t>
            </a:r>
            <a:r>
              <a:rPr lang="nl-BE" sz="900" dirty="0"/>
              <a:t> genen</a:t>
            </a:r>
          </a:p>
          <a:p>
            <a:pPr lvl="0"/>
            <a:r>
              <a:rPr lang="nl-BE" sz="900" dirty="0"/>
              <a:t>193 genen </a:t>
            </a:r>
            <a:r>
              <a:rPr lang="nl-BE" sz="900" dirty="0" err="1"/>
              <a:t>variantcalling</a:t>
            </a:r>
            <a:r>
              <a:rPr lang="nl-BE" sz="900" dirty="0"/>
              <a:t> (buiten accreditatie)</a:t>
            </a:r>
          </a:p>
          <a:p>
            <a:pPr lvl="0"/>
            <a:r>
              <a:rPr lang="nl-BE" sz="900" dirty="0"/>
              <a:t>38 MSI-sites (buiten accreditatie)</a:t>
            </a:r>
          </a:p>
          <a:p>
            <a:pPr lvl="0"/>
            <a:r>
              <a:rPr lang="nl-BE" sz="900" dirty="0"/>
              <a:t>1921 </a:t>
            </a:r>
            <a:r>
              <a:rPr lang="nl-BE" sz="900" dirty="0" err="1"/>
              <a:t>SNPs</a:t>
            </a:r>
            <a:r>
              <a:rPr lang="nl-BE" sz="900" dirty="0"/>
              <a:t> voor chromosomale aberratiescreening (buiten accreditatie)</a:t>
            </a:r>
          </a:p>
          <a:p>
            <a:pPr lvl="0"/>
            <a:r>
              <a:rPr lang="nl-BE" sz="900" dirty="0"/>
              <a:t>847kbp target grootte</a:t>
            </a:r>
          </a:p>
          <a:p>
            <a:pPr lvl="0"/>
            <a:r>
              <a:rPr lang="nl-BE" sz="900" dirty="0"/>
              <a:t>10132 </a:t>
            </a:r>
            <a:r>
              <a:rPr lang="nl-BE" sz="900" dirty="0" err="1"/>
              <a:t>probes</a:t>
            </a:r>
            <a:endParaRPr lang="nl-BE" sz="9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05158AC-0909-4860-8086-7A8A6B720143}"/>
              </a:ext>
            </a:extLst>
          </p:cNvPr>
          <p:cNvSpPr txBox="1"/>
          <p:nvPr/>
        </p:nvSpPr>
        <p:spPr>
          <a:xfrm>
            <a:off x="8037434" y="5292964"/>
            <a:ext cx="130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/>
              <a:t>TranscriptID’s</a:t>
            </a:r>
            <a:endParaRPr lang="nl-BE" sz="1600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C9015A24-B28A-48B9-8107-0753CCC1B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75248"/>
              </p:ext>
            </p:extLst>
          </p:nvPr>
        </p:nvGraphicFramePr>
        <p:xfrm>
          <a:off x="8019191" y="2980128"/>
          <a:ext cx="3519665" cy="556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944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1793721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2244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MSI, chromosomale aberraties, variant calling in andere genen van het panel, gen expressie analyse (GEA) 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sng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NIET</a:t>
                      </a:r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ISO15189 accreditatie                     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</a:tbl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0590046-AAFE-4836-AAFB-1918E217E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678357"/>
              </p:ext>
            </p:extLst>
          </p:nvPr>
        </p:nvGraphicFramePr>
        <p:xfrm>
          <a:off x="8161338" y="5757863"/>
          <a:ext cx="9001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Worksheet" showAsIcon="1" r:id="rId3" imgW="900000" imgH="756000" progId="Excel.Sheet.12">
                  <p:embed/>
                </p:oleObj>
              </mc:Choice>
              <mc:Fallback>
                <p:oleObj name="Worksheet" showAsIcon="1" r:id="rId3" imgW="900000" imgH="7560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878406F-0E4B-457E-A762-1C0AECCC0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1338" y="5757863"/>
                        <a:ext cx="900112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46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3975" y="102636"/>
            <a:ext cx="2609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Algemene documentatie: </a:t>
            </a:r>
          </a:p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231002" y="2598144"/>
            <a:ext cx="25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Werkstroom classificatie: </a:t>
            </a:r>
          </a:p>
        </p:txBody>
      </p:sp>
      <p:sp>
        <p:nvSpPr>
          <p:cNvPr id="7" name="Rechthoek 6"/>
          <p:cNvSpPr/>
          <p:nvPr/>
        </p:nvSpPr>
        <p:spPr>
          <a:xfrm>
            <a:off x="632615" y="1091659"/>
            <a:ext cx="3029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/>
              <a:t>BELAC 2-405-NGS </a:t>
            </a:r>
            <a:r>
              <a:rPr lang="nl-BE" b="1" dirty="0" err="1"/>
              <a:t>Rev</a:t>
            </a:r>
            <a:r>
              <a:rPr lang="nl-BE" b="1" dirty="0"/>
              <a:t> 4-2023:</a:t>
            </a:r>
          </a:p>
          <a:p>
            <a:r>
              <a:rPr lang="nl-BE" b="1" dirty="0"/>
              <a:t>   (Belgische NGS richtlijnen)</a:t>
            </a:r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24939" y="3985968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   Annex ‘common </a:t>
            </a:r>
            <a:r>
              <a:rPr lang="nl-BE" dirty="0" err="1"/>
              <a:t>pathogenic</a:t>
            </a:r>
            <a:r>
              <a:rPr lang="nl-BE" dirty="0"/>
              <a:t> variants </a:t>
            </a: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v4 annex 4</a:t>
            </a:r>
            <a:r>
              <a:rPr lang="nl-BE" dirty="0"/>
              <a:t>’: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78483"/>
              </p:ext>
            </p:extLst>
          </p:nvPr>
        </p:nvGraphicFramePr>
        <p:xfrm>
          <a:off x="4275268" y="38775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5268" y="38775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40262B27-9EBE-4A87-9B83-2D9F87956721}"/>
              </a:ext>
            </a:extLst>
          </p:cNvPr>
          <p:cNvSpPr txBox="1"/>
          <p:nvPr/>
        </p:nvSpPr>
        <p:spPr>
          <a:xfrm>
            <a:off x="184347" y="5855763"/>
            <a:ext cx="361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Annex ‘common gene </a:t>
            </a:r>
            <a:r>
              <a:rPr lang="nl-BE" dirty="0" err="1"/>
              <a:t>fusions</a:t>
            </a:r>
            <a:r>
              <a:rPr lang="nl-BE" dirty="0"/>
              <a:t>’ </a:t>
            </a:r>
            <a:r>
              <a:rPr lang="nl-BE" sz="800" dirty="0"/>
              <a:t>v1 annex 4</a:t>
            </a:r>
            <a:r>
              <a:rPr lang="nl-BE" dirty="0"/>
              <a:t>: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B3CAC83-8877-482C-895B-A18198FCB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77308"/>
              </p:ext>
            </p:extLst>
          </p:nvPr>
        </p:nvGraphicFramePr>
        <p:xfrm>
          <a:off x="3729983" y="5646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9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9983" y="56462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D3207E7-09FC-4D96-9F59-6359C5048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54727"/>
              </p:ext>
            </p:extLst>
          </p:nvPr>
        </p:nvGraphicFramePr>
        <p:xfrm>
          <a:off x="2610375" y="26111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" name="Acrobat Document" showAsIcon="1" r:id="rId7" imgW="914400" imgH="771525" progId="AcroExch.Document.DC">
                  <p:embed/>
                </p:oleObj>
              </mc:Choice>
              <mc:Fallback>
                <p:oleObj name="Acrobat Document" showAsIcon="1" r:id="rId7" imgW="914400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0375" y="26111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E71DBA-D7A4-490A-A14F-6FC8A6667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59414"/>
              </p:ext>
            </p:extLst>
          </p:nvPr>
        </p:nvGraphicFramePr>
        <p:xfrm>
          <a:off x="3729983" y="109165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" name="Acrobat Document" showAsIcon="1" r:id="rId9" imgW="914400" imgH="771525" progId="AcroExch.Document.DC">
                  <p:embed/>
                </p:oleObj>
              </mc:Choice>
              <mc:Fallback>
                <p:oleObj name="Acrobat Document" showAsIcon="1" r:id="rId9" imgW="914400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29983" y="109165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3657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9FDD08-FD9C-4F54-86B6-A78A740CDA76}"/>
</file>

<file path=customXml/itemProps2.xml><?xml version="1.0" encoding="utf-8"?>
<ds:datastoreItem xmlns:ds="http://schemas.openxmlformats.org/officeDocument/2006/customXml" ds:itemID="{6F1BB307-B0A4-4FE4-84FD-18FE3F1238F6}"/>
</file>

<file path=customXml/itemProps3.xml><?xml version="1.0" encoding="utf-8"?>
<ds:datastoreItem xmlns:ds="http://schemas.openxmlformats.org/officeDocument/2006/customXml" ds:itemID="{69A88C0E-897F-474A-AF69-85627D731C85}"/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2005</Words>
  <Application>Microsoft Office PowerPoint</Application>
  <PresentationFormat>Breedbeeld</PresentationFormat>
  <Paragraphs>529</Paragraphs>
  <Slides>9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4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Kantoorthema</vt:lpstr>
      <vt:lpstr>Acrobat Document</vt:lpstr>
      <vt:lpstr>Worksheet</vt:lpstr>
      <vt:lpstr>Microsoft Excel-werkblad</vt:lpstr>
      <vt:lpstr>Adobe Acrobat Document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AZ SINT LUCAS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Jacobs Koen</dc:creator>
  <cp:lastModifiedBy>Jacobs Koen</cp:lastModifiedBy>
  <cp:revision>138</cp:revision>
  <dcterms:created xsi:type="dcterms:W3CDTF">2022-04-22T11:12:12Z</dcterms:created>
  <dcterms:modified xsi:type="dcterms:W3CDTF">2024-12-02T12:43:12Z</dcterms:modified>
</cp:coreProperties>
</file>